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alpha val="20000"/>
            </a:scheme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alpha val="20000"/>
            </a:scheme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C"/>
          </a:solidFill>
        </a:fill>
      </a:tcStyle>
    </a:wholeTbl>
    <a:band2H>
      <a:tcTxStyle/>
      <a:tcStyle>
        <a:tcBdr/>
        <a:fill>
          <a:solidFill>
            <a:srgbClr val="E7F1E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F8D8"/>
          </a:solidFill>
        </a:fill>
      </a:tcStyle>
    </a:wholeTbl>
    <a:band2H>
      <a:tcTxStyle/>
      <a:tcStyle>
        <a:tcBdr/>
        <a:fill>
          <a:solidFill>
            <a:srgbClr val="FCFBED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CCD5"/>
          </a:solidFill>
        </a:fill>
      </a:tcStyle>
    </a:wholeTbl>
    <a:band2H>
      <a:tcTxStyle/>
      <a:tcStyle>
        <a:tcBdr/>
        <a:fill>
          <a:solidFill>
            <a:srgbClr val="E9E7EB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notesMaster" Target="notesMasters/notesMaster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1" name="Shape 13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t>Texto do título</a:t>
            </a:r>
          </a:p>
        </p:txBody>
      </p:sp>
      <p:sp>
        <p:nvSpPr>
          <p:cNvPr id="17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8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pic>
        <p:nvPicPr>
          <p:cNvPr id="111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2492" y="4125744"/>
            <a:ext cx="722616" cy="49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0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1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t>Texto do título</a:t>
            </a:r>
          </a:p>
        </p:txBody>
      </p:sp>
      <p:sp>
        <p:nvSpPr>
          <p:cNvPr id="122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123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237" y="4123321"/>
            <a:ext cx="729725" cy="49730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6" name="Nível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7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" name="Texto do título"/>
          <p:cNvSpPr txBox="1">
            <a:spLocks noGrp="1"/>
          </p:cNvSpPr>
          <p:nvPr>
            <p:ph type="title"/>
          </p:nvPr>
        </p:nvSpPr>
        <p:spPr>
          <a:xfrm>
            <a:off x="722314" y="4114800"/>
            <a:ext cx="7659687" cy="876300"/>
          </a:xfrm>
          <a:prstGeom prst="rect">
            <a:avLst/>
          </a:prstGeom>
        </p:spPr>
        <p:txBody>
          <a:bodyPr anchor="t"/>
          <a:lstStyle>
            <a:lvl1pPr>
              <a:defRPr sz="3600" cap="all"/>
            </a:lvl1pPr>
          </a:lstStyle>
          <a:p>
            <a:r>
              <a:t>Texto do título</a:t>
            </a:r>
          </a:p>
        </p:txBody>
      </p:sp>
      <p:sp>
        <p:nvSpPr>
          <p:cNvPr id="37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722314" y="2889647"/>
            <a:ext cx="6135688" cy="12251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8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6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8" name="Nível um…"/>
          <p:cNvSpPr txBox="1">
            <a:spLocks noGrp="1"/>
          </p:cNvSpPr>
          <p:nvPr>
            <p:ph type="body" sz="half" idx="1"/>
          </p:nvPr>
        </p:nvSpPr>
        <p:spPr>
          <a:xfrm>
            <a:off x="457200" y="1152144"/>
            <a:ext cx="3657600" cy="3442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78180" indent="-266700">
              <a:spcBef>
                <a:spcPts val="600"/>
              </a:spcBef>
              <a:defRPr sz="2800"/>
            </a:lvl2pPr>
            <a:lvl3pPr marL="1097279" indent="-320039">
              <a:spcBef>
                <a:spcPts val="600"/>
              </a:spcBef>
              <a:defRPr sz="2800"/>
            </a:lvl3pPr>
            <a:lvl4pPr marL="1407160" indent="-355600">
              <a:spcBef>
                <a:spcPts val="600"/>
              </a:spcBef>
              <a:defRPr sz="2800"/>
            </a:lvl4pPr>
            <a:lvl5pPr marL="1681479" indent="-355599">
              <a:spcBef>
                <a:spcPts val="600"/>
              </a:spcBef>
              <a:defRPr sz="28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9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8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9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457200" y="1151334"/>
            <a:ext cx="3657600" cy="479823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419600" y="1151334"/>
            <a:ext cx="3657600" cy="47982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pPr>
            <a:endParaRPr/>
          </a:p>
        </p:txBody>
      </p:sp>
      <p:sp>
        <p:nvSpPr>
          <p:cNvPr id="61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9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71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6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7" name="Texto do título"/>
          <p:cNvSpPr txBox="1">
            <a:spLocks noGrp="1"/>
          </p:cNvSpPr>
          <p:nvPr>
            <p:ph type="title"/>
          </p:nvPr>
        </p:nvSpPr>
        <p:spPr>
          <a:xfrm>
            <a:off x="304800" y="4121658"/>
            <a:ext cx="7772401" cy="445771"/>
          </a:xfrm>
          <a:prstGeom prst="rect">
            <a:avLst/>
          </a:prstGeom>
        </p:spPr>
        <p:txBody>
          <a:bodyPr anchor="b"/>
          <a:lstStyle>
            <a:lvl1pPr algn="ctr">
              <a:defRPr sz="2200" b="1"/>
            </a:lvl1pPr>
          </a:lstStyle>
          <a:p>
            <a:r>
              <a:t>Texto do título</a:t>
            </a:r>
          </a:p>
        </p:txBody>
      </p:sp>
      <p:sp>
        <p:nvSpPr>
          <p:cNvPr id="88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304800" y="4572000"/>
            <a:ext cx="7772401" cy="457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89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7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8" name="Texto do título"/>
          <p:cNvSpPr txBox="1">
            <a:spLocks noGrp="1"/>
          </p:cNvSpPr>
          <p:nvPr>
            <p:ph type="title"/>
          </p:nvPr>
        </p:nvSpPr>
        <p:spPr>
          <a:xfrm>
            <a:off x="301752" y="4121458"/>
            <a:ext cx="7772401" cy="445971"/>
          </a:xfrm>
          <a:prstGeom prst="rect">
            <a:avLst/>
          </a:prstGeom>
        </p:spPr>
        <p:txBody>
          <a:bodyPr anchor="b"/>
          <a:lstStyle>
            <a:lvl1pPr algn="ctr">
              <a:defRPr sz="2200" b="1"/>
            </a:lvl1pPr>
          </a:lstStyle>
          <a:p>
            <a:r>
              <a:t>Texto do título</a:t>
            </a:r>
          </a:p>
        </p:txBody>
      </p:sp>
      <p:sp>
        <p:nvSpPr>
          <p:cNvPr id="99" name="Picture Placeholder 2"/>
          <p:cNvSpPr>
            <a:spLocks noGrp="1"/>
          </p:cNvSpPr>
          <p:nvPr>
            <p:ph type="pic" idx="21"/>
          </p:nvPr>
        </p:nvSpPr>
        <p:spPr>
          <a:xfrm>
            <a:off x="0" y="0"/>
            <a:ext cx="8458200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0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301752" y="4572000"/>
            <a:ext cx="7772401" cy="459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01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e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5000">
              <a:srgbClr val="FFFFFF"/>
            </a:gs>
            <a:gs pos="100000">
              <a:srgbClr val="D9D9D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Texto do título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6200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5" name="Nível um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6" name="IMG_1766.jpeg" descr="IMG_1766.jpe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26585" y="4115609"/>
            <a:ext cx="752359" cy="51273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8531787" y="4254961"/>
            <a:ext cx="548641" cy="260698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0" tIns="0" rIns="0" bIns="0" anchor="ctr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9pPr>
    </p:titleStyle>
    <p:bodyStyle>
      <a:lvl1pPr marL="3429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662940" marR="0" indent="-25145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056639" marR="0" indent="-279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365885" marR="0" indent="-3143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685108" marR="0" indent="-35922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84186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02474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2207623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239050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0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 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9180" y="36543"/>
            <a:ext cx="7721217" cy="2895457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PCE- PLANO DE CRESCIMENTO ESPIRITUAL"/>
          <p:cNvSpPr/>
          <p:nvPr/>
        </p:nvSpPr>
        <p:spPr>
          <a:xfrm>
            <a:off x="44923" y="1044237"/>
            <a:ext cx="5075571" cy="118374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29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PCE- PLANO DE CRESCIMENTO ESPIRITUAL</a:t>
            </a:r>
          </a:p>
        </p:txBody>
      </p:sp>
      <p:grpSp>
        <p:nvGrpSpPr>
          <p:cNvPr id="137" name="Agrupar"/>
          <p:cNvGrpSpPr/>
          <p:nvPr/>
        </p:nvGrpSpPr>
        <p:grpSpPr>
          <a:xfrm>
            <a:off x="7215120" y="402923"/>
            <a:ext cx="1810884" cy="2162697"/>
            <a:chOff x="0" y="0"/>
            <a:chExt cx="1810883" cy="2162695"/>
          </a:xfrm>
        </p:grpSpPr>
        <p:sp>
          <p:nvSpPr>
            <p:cNvPr id="135" name="3"/>
            <p:cNvSpPr/>
            <p:nvPr/>
          </p:nvSpPr>
          <p:spPr>
            <a:xfrm>
              <a:off x="0" y="351811"/>
              <a:ext cx="1810884" cy="1810885"/>
            </a:xfrm>
            <a:prstGeom prst="roundRect">
              <a:avLst>
                <a:gd name="adj" fmla="val 11069"/>
              </a:avLst>
            </a:prstGeom>
            <a:solidFill>
              <a:schemeClr val="accent1">
                <a:lumOff val="-8431"/>
              </a:schemeClr>
            </a:solidFill>
            <a:ln w="12700" cap="flat">
              <a:solidFill>
                <a:srgbClr val="004D65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3200" b="1">
                  <a:solidFill>
                    <a:srgbClr val="FFFFFF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36" name="NÍVEL"/>
            <p:cNvSpPr/>
            <p:nvPr/>
          </p:nvSpPr>
          <p:spPr>
            <a:xfrm>
              <a:off x="165560" y="0"/>
              <a:ext cx="1479765" cy="512297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hueOff val="-293268"/>
                    <a:satOff val="-29419"/>
                    <a:lumOff val="37290"/>
                  </a:schemeClr>
                </a:gs>
              </a:gsLst>
              <a:lin ang="16200000" scaled="0"/>
            </a:gradFill>
            <a:ln w="12700" cap="flat">
              <a:noFill/>
              <a:miter lim="400000"/>
            </a:ln>
            <a:effectLst>
              <a:outerShdw blurRad="190500" dist="12700" dir="5400000" rotWithShape="0">
                <a:srgbClr val="000000">
                  <a:alpha val="75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3400" b="1"/>
              </a:lvl1pPr>
            </a:lstStyle>
            <a:p>
              <a:r>
                <a:t>NÍVEL</a:t>
              </a:r>
            </a:p>
          </p:txBody>
        </p:sp>
      </p:grpSp>
      <p:sp>
        <p:nvSpPr>
          <p:cNvPr id="138" name="Subtitle 2"/>
          <p:cNvSpPr txBox="1"/>
          <p:nvPr/>
        </p:nvSpPr>
        <p:spPr>
          <a:xfrm>
            <a:off x="1556230" y="3060336"/>
            <a:ext cx="6672339" cy="1894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algn="r">
              <a:spcBef>
                <a:spcPts val="500"/>
              </a:spcBef>
              <a:defRPr sz="5600" b="1" i="1">
                <a:solidFill>
                  <a:srgbClr val="006060"/>
                </a:solidFill>
                <a:effectLst>
                  <a:outerShdw blurRad="25400" dist="38100" dir="2700000" rotWithShape="0">
                    <a:srgbClr val="000000">
                      <a:alpha val="52000"/>
                    </a:srgbClr>
                  </a:outerShdw>
                </a:effectLst>
              </a:defRPr>
            </a:pPr>
            <a:r>
              <a:t>TENHA UMA </a:t>
            </a:r>
          </a:p>
          <a:p>
            <a:pPr algn="r">
              <a:spcBef>
                <a:spcPts val="500"/>
              </a:spcBef>
              <a:defRPr sz="5600" b="1" i="1">
                <a:solidFill>
                  <a:srgbClr val="006060"/>
                </a:solidFill>
                <a:effectLst>
                  <a:outerShdw blurRad="25400" dist="38100" dir="2700000" rotWithShape="0">
                    <a:srgbClr val="000000">
                      <a:alpha val="52000"/>
                    </a:srgbClr>
                  </a:outerShdw>
                </a:effectLst>
              </a:defRPr>
            </a:pPr>
            <a:r>
              <a:t>VIDA CONTAGIANTE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Esboço…"/>
          <p:cNvSpPr txBox="1"/>
          <p:nvPr/>
        </p:nvSpPr>
        <p:spPr>
          <a:xfrm>
            <a:off x="108024" y="589162"/>
            <a:ext cx="8242532" cy="3965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 defTabSz="457200">
              <a:defRPr sz="3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1371600" lvl="1" indent="-1143000" algn="just" defTabSz="457200">
              <a:buSzPct val="100000"/>
              <a:buAutoNum type="arabicPeriod" startAt="6"/>
              <a:defRPr sz="3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Esboço</a:t>
            </a:r>
          </a:p>
          <a:p>
            <a:pPr algn="just" defTabSz="457200"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800100" indent="-571500" algn="just" defTabSz="457200">
              <a:buSzPct val="100000"/>
              <a:buFont typeface="Symbol"/>
              <a:buChar char="·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Como era a sua vida </a:t>
            </a:r>
            <a:r>
              <a:rPr b="1"/>
              <a:t>antes</a:t>
            </a:r>
            <a:r>
              <a:t> de confiar em Jesus Cristo?</a:t>
            </a:r>
          </a:p>
          <a:p>
            <a:pPr marL="800100" indent="-571500" algn="just" defTabSz="457200">
              <a:buSzPct val="100000"/>
              <a:buFont typeface="Symbol"/>
              <a:buChar char="·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Como que </a:t>
            </a:r>
            <a:r>
              <a:rPr b="1"/>
              <a:t>estas situações levaram </a:t>
            </a:r>
            <a:r>
              <a:t>você a conversão?</a:t>
            </a:r>
          </a:p>
          <a:p>
            <a:pPr marL="800100" indent="-571500" algn="just" defTabSz="457200">
              <a:buSzPct val="100000"/>
              <a:buFont typeface="Symbol"/>
              <a:buChar char="·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O que tem </a:t>
            </a:r>
            <a:r>
              <a:rPr b="1"/>
              <a:t>acontecido desde </a:t>
            </a:r>
            <a:r>
              <a:t>a sua conversão a Cristo?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MODELOS DE APRESENTAÇÃO DO EVANGELHO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30936">
              <a:defRPr sz="4554" spc="-69"/>
            </a:lvl1pPr>
          </a:lstStyle>
          <a:p>
            <a:r>
              <a:t>MODELOS DE APRESENTAÇÃO DO EVANGELHO: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itle 1"/>
          <p:cNvSpPr txBox="1">
            <a:spLocks noGrp="1"/>
          </p:cNvSpPr>
          <p:nvPr>
            <p:ph type="title"/>
          </p:nvPr>
        </p:nvSpPr>
        <p:spPr>
          <a:xfrm>
            <a:off x="358487" y="160208"/>
            <a:ext cx="8532012" cy="742951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The 4 Points (Os 4 Pontos)</a:t>
            </a:r>
          </a:p>
        </p:txBody>
      </p:sp>
      <p:pic>
        <p:nvPicPr>
          <p:cNvPr id="169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999" y="1452974"/>
            <a:ext cx="6480001" cy="15159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999" y="3198528"/>
            <a:ext cx="6480001" cy="15159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1"/>
          <p:cNvSpPr txBox="1">
            <a:spLocks noGrp="1"/>
          </p:cNvSpPr>
          <p:nvPr>
            <p:ph type="title"/>
          </p:nvPr>
        </p:nvSpPr>
        <p:spPr>
          <a:xfrm>
            <a:off x="358487" y="160208"/>
            <a:ext cx="8532012" cy="742951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The 4 Points (Os 4 Pontos)</a:t>
            </a:r>
          </a:p>
        </p:txBody>
      </p:sp>
      <p:pic>
        <p:nvPicPr>
          <p:cNvPr id="173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999" y="1465645"/>
            <a:ext cx="6480001" cy="15159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999" y="3133951"/>
            <a:ext cx="6480001" cy="15159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itle 1"/>
          <p:cNvSpPr txBox="1">
            <a:spLocks noGrp="1"/>
          </p:cNvSpPr>
          <p:nvPr>
            <p:ph type="title"/>
          </p:nvPr>
        </p:nvSpPr>
        <p:spPr>
          <a:xfrm>
            <a:off x="358487" y="160208"/>
            <a:ext cx="8532012" cy="742951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3. Plano de Salvação</a:t>
            </a:r>
          </a:p>
        </p:txBody>
      </p:sp>
      <p:graphicFrame>
        <p:nvGraphicFramePr>
          <p:cNvPr id="177" name="Table 6"/>
          <p:cNvGraphicFramePr/>
          <p:nvPr/>
        </p:nvGraphicFramePr>
        <p:xfrm>
          <a:off x="278840" y="1299511"/>
          <a:ext cx="7849160" cy="3198408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4113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35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4783">
                <a:tc>
                  <a:txBody>
                    <a:bodyPr/>
                    <a:lstStyle/>
                    <a:p>
                      <a:pPr>
                        <a:defRPr b="0"/>
                      </a:pPr>
                      <a:r>
                        <a:rPr sz="2800" b="1"/>
                        <a:t>TEMA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74D9C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0"/>
                      </a:pPr>
                      <a:r>
                        <a:rPr sz="2800" b="1"/>
                        <a:t>REFERÊNCIAS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74D9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4783">
                <a:tc>
                  <a:txBody>
                    <a:bodyPr/>
                    <a:lstStyle/>
                    <a:p>
                      <a:pPr algn="l"/>
                      <a:r>
                        <a:rPr sz="2400"/>
                        <a:t>Amor de Deus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sz="2400"/>
                        <a:t>João 3:16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4783">
                <a:tc>
                  <a:txBody>
                    <a:bodyPr/>
                    <a:lstStyle/>
                    <a:p>
                      <a:pPr algn="l"/>
                      <a:r>
                        <a:rPr sz="2400"/>
                        <a:t>Pecado do Homem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sz="2400"/>
                        <a:t>Romanos 3:23; 6:23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9275">
                <a:tc>
                  <a:txBody>
                    <a:bodyPr/>
                    <a:lstStyle/>
                    <a:p>
                      <a:pPr algn="l"/>
                      <a:r>
                        <a:rPr sz="2400"/>
                        <a:t>Morte e Ressurreição de Jesus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sz="2400"/>
                        <a:t>1 Coríntios 15:1-4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4783">
                <a:tc>
                  <a:txBody>
                    <a:bodyPr/>
                    <a:lstStyle/>
                    <a:p>
                      <a:pPr algn="l"/>
                      <a:r>
                        <a:rPr sz="2400"/>
                        <a:t>Perdão de Deus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sz="2400"/>
                        <a:t>Romanos 10:9-10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itle 1"/>
          <p:cNvSpPr txBox="1">
            <a:spLocks noGrp="1"/>
          </p:cNvSpPr>
          <p:nvPr>
            <p:ph type="title"/>
          </p:nvPr>
        </p:nvSpPr>
        <p:spPr>
          <a:xfrm>
            <a:off x="358487" y="160208"/>
            <a:ext cx="8532012" cy="742951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4. Quatro Leis Espirituais</a:t>
            </a:r>
          </a:p>
        </p:txBody>
      </p:sp>
      <p:pic>
        <p:nvPicPr>
          <p:cNvPr id="18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506" y="1364932"/>
            <a:ext cx="5760000" cy="35446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itle 1"/>
          <p:cNvSpPr txBox="1">
            <a:spLocks noGrp="1"/>
          </p:cNvSpPr>
          <p:nvPr>
            <p:ph type="title"/>
          </p:nvPr>
        </p:nvSpPr>
        <p:spPr>
          <a:xfrm>
            <a:off x="358487" y="160208"/>
            <a:ext cx="8532012" cy="742951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Quatro Leis Espirituais</a:t>
            </a:r>
          </a:p>
        </p:txBody>
      </p:sp>
      <p:pic>
        <p:nvPicPr>
          <p:cNvPr id="18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003" y="1364304"/>
            <a:ext cx="5760001" cy="35446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itle 1"/>
          <p:cNvSpPr txBox="1">
            <a:spLocks noGrp="1"/>
          </p:cNvSpPr>
          <p:nvPr>
            <p:ph type="title"/>
          </p:nvPr>
        </p:nvSpPr>
        <p:spPr>
          <a:xfrm>
            <a:off x="358487" y="160208"/>
            <a:ext cx="8532012" cy="742951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Quatro Leis Espirituais</a:t>
            </a:r>
          </a:p>
        </p:txBody>
      </p:sp>
      <p:pic>
        <p:nvPicPr>
          <p:cNvPr id="186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671" y="1364301"/>
            <a:ext cx="5760001" cy="35446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itle 1"/>
          <p:cNvSpPr txBox="1">
            <a:spLocks noGrp="1"/>
          </p:cNvSpPr>
          <p:nvPr>
            <p:ph type="title"/>
          </p:nvPr>
        </p:nvSpPr>
        <p:spPr>
          <a:xfrm>
            <a:off x="358487" y="160208"/>
            <a:ext cx="8532012" cy="742951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Quatro Leis Espirituais</a:t>
            </a:r>
          </a:p>
        </p:txBody>
      </p:sp>
      <p:pic>
        <p:nvPicPr>
          <p:cNvPr id="189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170" y="1342774"/>
            <a:ext cx="5760001" cy="35446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itle 1"/>
          <p:cNvSpPr txBox="1">
            <a:spLocks noGrp="1"/>
          </p:cNvSpPr>
          <p:nvPr>
            <p:ph type="title"/>
          </p:nvPr>
        </p:nvSpPr>
        <p:spPr>
          <a:xfrm>
            <a:off x="358487" y="160208"/>
            <a:ext cx="8532012" cy="742951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Quatro Leis Espirituais</a:t>
            </a:r>
          </a:p>
        </p:txBody>
      </p:sp>
      <p:pic>
        <p:nvPicPr>
          <p:cNvPr id="192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19" y="1580402"/>
            <a:ext cx="8121265" cy="29817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PCE"/>
          <p:cNvSpPr/>
          <p:nvPr/>
        </p:nvSpPr>
        <p:spPr>
          <a:xfrm>
            <a:off x="1395506" y="610504"/>
            <a:ext cx="2514376" cy="8686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76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PCE</a:t>
            </a:r>
          </a:p>
        </p:txBody>
      </p:sp>
      <p:sp>
        <p:nvSpPr>
          <p:cNvPr id="142" name="Plano de Crescimento Espiritual"/>
          <p:cNvSpPr/>
          <p:nvPr/>
        </p:nvSpPr>
        <p:spPr>
          <a:xfrm>
            <a:off x="3884857" y="605270"/>
            <a:ext cx="5166367" cy="8791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29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Plano de Crescimento Espiritual</a:t>
            </a:r>
          </a:p>
        </p:txBody>
      </p:sp>
      <p:pic>
        <p:nvPicPr>
          <p:cNvPr id="143" name="IMG_1766.jpeg" descr="IMG_1766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563" y="2882422"/>
            <a:ext cx="721075" cy="491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itle 1"/>
          <p:cNvSpPr txBox="1">
            <a:spLocks noGrp="1"/>
          </p:cNvSpPr>
          <p:nvPr>
            <p:ph type="title"/>
          </p:nvPr>
        </p:nvSpPr>
        <p:spPr>
          <a:xfrm>
            <a:off x="358487" y="107293"/>
            <a:ext cx="7854179" cy="742951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Quatro Leis Espirituais - Conclusão</a:t>
            </a:r>
          </a:p>
        </p:txBody>
      </p:sp>
      <p:sp>
        <p:nvSpPr>
          <p:cNvPr id="195" name="Rectangle 4"/>
          <p:cNvSpPr txBox="1"/>
          <p:nvPr/>
        </p:nvSpPr>
        <p:spPr>
          <a:xfrm>
            <a:off x="335592" y="1027405"/>
            <a:ext cx="7831354" cy="1666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b="1">
                <a:solidFill>
                  <a:srgbClr val="006060"/>
                </a:solidFill>
              </a:defRPr>
            </a:pPr>
            <a:r>
              <a:t>a) VOCÊ PODE RECEBER A CRISTO AGORA MESMO EM ORAÇÃO</a:t>
            </a:r>
            <a:r>
              <a:rPr b="0"/>
              <a:t>.</a:t>
            </a:r>
            <a:r>
              <a:rPr b="0">
                <a:solidFill>
                  <a:srgbClr val="000000"/>
                </a:solidFill>
              </a:rPr>
              <a:t> Ore assim:</a:t>
            </a:r>
          </a:p>
          <a:p>
            <a:pPr>
              <a:defRPr sz="1100"/>
            </a:pPr>
            <a:endParaRPr b="0">
              <a:solidFill>
                <a:srgbClr val="000000"/>
              </a:solidFill>
            </a:endParaRPr>
          </a:p>
          <a:p>
            <a:r>
              <a:t>"Senhor Jesus, eu preciso de ti. Eu te agradeço por ter morrido na cruz pelos meus pecados. Abro a porta da minha vida e te recebo como meu Salvador e Senhor. Obrigado por perdoar os meus pecados e me dar a vida eterna. Toma conta da minha vida e faça de mim o tipo de pessoa que desejas que eu seja".</a:t>
            </a:r>
          </a:p>
        </p:txBody>
      </p:sp>
      <p:sp>
        <p:nvSpPr>
          <p:cNvPr id="196" name="Rectangle 6"/>
          <p:cNvSpPr txBox="1"/>
          <p:nvPr/>
        </p:nvSpPr>
        <p:spPr>
          <a:xfrm>
            <a:off x="335592" y="2890677"/>
            <a:ext cx="7831354" cy="2250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b="1">
                <a:solidFill>
                  <a:srgbClr val="006060"/>
                </a:solidFill>
              </a:defRPr>
            </a:pPr>
            <a:r>
              <a:t>b) AGORA QUE RECEBEU CRISTO</a:t>
            </a:r>
          </a:p>
          <a:p>
            <a:r>
              <a:t>No momento em que, num ato de fé, você recebeu a Cristo, as seguintes coisas aconteceram:</a:t>
            </a:r>
          </a:p>
          <a:p>
            <a:pPr>
              <a:defRPr sz="1000"/>
            </a:pPr>
            <a:endParaRPr/>
          </a:p>
          <a:p>
            <a:r>
              <a:t>• Cristo entrou na sua vida;</a:t>
            </a:r>
          </a:p>
          <a:p>
            <a:r>
              <a:t>• Os seus pecados foram perdoados;</a:t>
            </a:r>
          </a:p>
          <a:p>
            <a:r>
              <a:t>• Você se tornou filho de Deus;</a:t>
            </a:r>
          </a:p>
          <a:p>
            <a:r>
              <a:t>• Você começou a viver a nova vida para a qual Deus o criou.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itle 1"/>
          <p:cNvSpPr txBox="1">
            <a:spLocks noGrp="1"/>
          </p:cNvSpPr>
          <p:nvPr>
            <p:ph type="title"/>
          </p:nvPr>
        </p:nvSpPr>
        <p:spPr>
          <a:xfrm>
            <a:off x="358487" y="160208"/>
            <a:ext cx="8532012" cy="742951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5. Duas Religiões (Fazer X Feito)</a:t>
            </a:r>
          </a:p>
        </p:txBody>
      </p:sp>
      <p:grpSp>
        <p:nvGrpSpPr>
          <p:cNvPr id="208" name="Diagram 2"/>
          <p:cNvGrpSpPr/>
          <p:nvPr/>
        </p:nvGrpSpPr>
        <p:grpSpPr>
          <a:xfrm>
            <a:off x="294988" y="1422282"/>
            <a:ext cx="3735131" cy="3387375"/>
            <a:chOff x="0" y="0"/>
            <a:chExt cx="3735130" cy="3387373"/>
          </a:xfrm>
        </p:grpSpPr>
        <p:grpSp>
          <p:nvGrpSpPr>
            <p:cNvPr id="201" name="Agrupar"/>
            <p:cNvGrpSpPr/>
            <p:nvPr/>
          </p:nvGrpSpPr>
          <p:grpSpPr>
            <a:xfrm>
              <a:off x="0" y="2044775"/>
              <a:ext cx="3735132" cy="1342598"/>
              <a:chOff x="0" y="0"/>
              <a:chExt cx="3735130" cy="1342597"/>
            </a:xfrm>
          </p:grpSpPr>
          <p:sp>
            <p:nvSpPr>
              <p:cNvPr id="199" name="Retangular"/>
              <p:cNvSpPr/>
              <p:nvPr/>
            </p:nvSpPr>
            <p:spPr>
              <a:xfrm>
                <a:off x="0" y="-1"/>
                <a:ext cx="3735131" cy="1342599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111250">
                  <a:lnSpc>
                    <a:spcPct val="90000"/>
                  </a:lnSpc>
                  <a:spcBef>
                    <a:spcPts val="700"/>
                  </a:spcBef>
                  <a:defRPr sz="2500"/>
                </a:pPr>
                <a:endParaRPr/>
              </a:p>
            </p:txBody>
          </p:sp>
          <p:sp>
            <p:nvSpPr>
              <p:cNvPr id="200" name="O que eu tenho que fazer para chegar até Deus?"/>
              <p:cNvSpPr txBox="1"/>
              <p:nvPr/>
            </p:nvSpPr>
            <p:spPr>
              <a:xfrm>
                <a:off x="0" y="151016"/>
                <a:ext cx="3735131" cy="10405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77800" tIns="177800" rIns="177800" bIns="177800" numCol="1" anchor="ctr">
                <a:spAutoFit/>
              </a:bodyPr>
              <a:lstStyle>
                <a:lvl1pPr algn="ctr" defTabSz="1111250">
                  <a:lnSpc>
                    <a:spcPct val="90000"/>
                  </a:lnSpc>
                  <a:spcBef>
                    <a:spcPts val="1000"/>
                  </a:spcBef>
                  <a:defRPr sz="2500"/>
                </a:lvl1pPr>
              </a:lstStyle>
              <a:p>
                <a:r>
                  <a:t>O que eu tenho que fazer para chegar até Deus?</a:t>
                </a:r>
              </a:p>
            </p:txBody>
          </p:sp>
        </p:grpSp>
        <p:grpSp>
          <p:nvGrpSpPr>
            <p:cNvPr id="204" name="Agrupar"/>
            <p:cNvGrpSpPr/>
            <p:nvPr/>
          </p:nvGrpSpPr>
          <p:grpSpPr>
            <a:xfrm>
              <a:off x="0" y="-1"/>
              <a:ext cx="3735132" cy="2064916"/>
              <a:chOff x="0" y="0"/>
              <a:chExt cx="3735130" cy="2064914"/>
            </a:xfrm>
          </p:grpSpPr>
          <p:sp>
            <p:nvSpPr>
              <p:cNvPr id="202" name="Forma"/>
              <p:cNvSpPr/>
              <p:nvPr/>
            </p:nvSpPr>
            <p:spPr>
              <a:xfrm rot="10800000">
                <a:off x="0" y="-1"/>
                <a:ext cx="3735132" cy="20649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7565"/>
                    </a:moveTo>
                    <a:lnTo>
                      <a:pt x="9307" y="7565"/>
                    </a:lnTo>
                    <a:lnTo>
                      <a:pt x="9307" y="5400"/>
                    </a:lnTo>
                    <a:lnTo>
                      <a:pt x="7815" y="5400"/>
                    </a:lnTo>
                    <a:lnTo>
                      <a:pt x="10800" y="0"/>
                    </a:lnTo>
                    <a:lnTo>
                      <a:pt x="13785" y="5400"/>
                    </a:lnTo>
                    <a:lnTo>
                      <a:pt x="12293" y="5400"/>
                    </a:lnTo>
                    <a:lnTo>
                      <a:pt x="12293" y="7565"/>
                    </a:lnTo>
                    <a:lnTo>
                      <a:pt x="21600" y="7565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111250">
                  <a:lnSpc>
                    <a:spcPct val="90000"/>
                  </a:lnSpc>
                  <a:spcBef>
                    <a:spcPts val="700"/>
                  </a:spcBef>
                  <a:defRPr sz="2500"/>
                </a:pPr>
                <a:endParaRPr/>
              </a:p>
            </p:txBody>
          </p:sp>
          <p:sp>
            <p:nvSpPr>
              <p:cNvPr id="203" name="RELIGIÃO DOS HOMENS"/>
              <p:cNvSpPr txBox="1"/>
              <p:nvPr/>
            </p:nvSpPr>
            <p:spPr>
              <a:xfrm rot="10800000">
                <a:off x="0" y="22779"/>
                <a:ext cx="3735132" cy="67922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77800" tIns="177800" rIns="177800" bIns="177800" numCol="1" anchor="ctr">
                <a:spAutoFit/>
              </a:bodyPr>
              <a:lstStyle>
                <a:lvl1pPr algn="ctr" defTabSz="1111250">
                  <a:lnSpc>
                    <a:spcPct val="90000"/>
                  </a:lnSpc>
                  <a:spcBef>
                    <a:spcPts val="1000"/>
                  </a:spcBef>
                  <a:defRPr sz="2500"/>
                </a:lvl1pPr>
              </a:lstStyle>
              <a:p>
                <a:r>
                  <a:t>RELIGIÃO DOS HOMENS</a:t>
                </a:r>
              </a:p>
            </p:txBody>
          </p:sp>
        </p:grpSp>
        <p:grpSp>
          <p:nvGrpSpPr>
            <p:cNvPr id="207" name="Agrupar"/>
            <p:cNvGrpSpPr/>
            <p:nvPr/>
          </p:nvGrpSpPr>
          <p:grpSpPr>
            <a:xfrm>
              <a:off x="0" y="724784"/>
              <a:ext cx="3735132" cy="617410"/>
              <a:chOff x="0" y="0"/>
              <a:chExt cx="3735130" cy="617409"/>
            </a:xfrm>
          </p:grpSpPr>
          <p:sp>
            <p:nvSpPr>
              <p:cNvPr id="205" name="Retangular"/>
              <p:cNvSpPr/>
              <p:nvPr/>
            </p:nvSpPr>
            <p:spPr>
              <a:xfrm>
                <a:off x="0" y="-1"/>
                <a:ext cx="3735131" cy="617411"/>
              </a:xfrm>
              <a:prstGeom prst="rect">
                <a:avLst/>
              </a:prstGeom>
              <a:solidFill>
                <a:srgbClr val="CCE1DC">
                  <a:alpha val="90000"/>
                </a:srgbClr>
              </a:solidFill>
              <a:ln w="12700" cap="flat">
                <a:solidFill>
                  <a:srgbClr val="CCE1DC">
                    <a:alpha val="90000"/>
                  </a:srgb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644650">
                  <a:lnSpc>
                    <a:spcPct val="90000"/>
                  </a:lnSpc>
                  <a:spcBef>
                    <a:spcPts val="700"/>
                  </a:spcBef>
                  <a:defRPr sz="3700"/>
                </a:pPr>
                <a:endParaRPr/>
              </a:p>
            </p:txBody>
          </p:sp>
          <p:sp>
            <p:nvSpPr>
              <p:cNvPr id="206" name="FAZER"/>
              <p:cNvSpPr txBox="1"/>
              <p:nvPr/>
            </p:nvSpPr>
            <p:spPr>
              <a:xfrm>
                <a:off x="216153" y="27818"/>
                <a:ext cx="3302824" cy="56177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6990" tIns="46990" rIns="46990" bIns="46990" numCol="1" anchor="ctr">
                <a:spAutoFit/>
              </a:bodyPr>
              <a:lstStyle>
                <a:lvl1pPr algn="ctr" defTabSz="1644650">
                  <a:lnSpc>
                    <a:spcPct val="90000"/>
                  </a:lnSpc>
                  <a:spcBef>
                    <a:spcPts val="1500"/>
                  </a:spcBef>
                  <a:defRPr sz="3700"/>
                </a:lvl1pPr>
              </a:lstStyle>
              <a:p>
                <a:r>
                  <a:t>FAZER</a:t>
                </a:r>
              </a:p>
            </p:txBody>
          </p:sp>
        </p:grpSp>
      </p:grpSp>
      <p:grpSp>
        <p:nvGrpSpPr>
          <p:cNvPr id="218" name="Diagram 5"/>
          <p:cNvGrpSpPr/>
          <p:nvPr/>
        </p:nvGrpSpPr>
        <p:grpSpPr>
          <a:xfrm>
            <a:off x="4541035" y="1422282"/>
            <a:ext cx="3735131" cy="3387375"/>
            <a:chOff x="0" y="0"/>
            <a:chExt cx="3735130" cy="3387373"/>
          </a:xfrm>
        </p:grpSpPr>
        <p:grpSp>
          <p:nvGrpSpPr>
            <p:cNvPr id="211" name="Agrupar"/>
            <p:cNvGrpSpPr/>
            <p:nvPr/>
          </p:nvGrpSpPr>
          <p:grpSpPr>
            <a:xfrm>
              <a:off x="0" y="2044775"/>
              <a:ext cx="3735132" cy="1342598"/>
              <a:chOff x="0" y="0"/>
              <a:chExt cx="3735130" cy="1342597"/>
            </a:xfrm>
          </p:grpSpPr>
          <p:sp>
            <p:nvSpPr>
              <p:cNvPr id="209" name="Retangular"/>
              <p:cNvSpPr/>
              <p:nvPr/>
            </p:nvSpPr>
            <p:spPr>
              <a:xfrm>
                <a:off x="0" y="-1"/>
                <a:ext cx="3735131" cy="1342599"/>
              </a:xfrm>
              <a:prstGeom prst="rect">
                <a:avLst/>
              </a:prstGeom>
              <a:solidFill>
                <a:schemeClr val="accent1">
                  <a:alpha val="9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111250">
                  <a:lnSpc>
                    <a:spcPct val="90000"/>
                  </a:lnSpc>
                  <a:spcBef>
                    <a:spcPts val="700"/>
                  </a:spcBef>
                  <a:defRPr sz="2500"/>
                </a:pPr>
                <a:endParaRPr/>
              </a:p>
            </p:txBody>
          </p:sp>
          <p:sp>
            <p:nvSpPr>
              <p:cNvPr id="210" name="O Deus faz para que eu possa chegar até Ele?"/>
              <p:cNvSpPr txBox="1"/>
              <p:nvPr/>
            </p:nvSpPr>
            <p:spPr>
              <a:xfrm>
                <a:off x="0" y="151016"/>
                <a:ext cx="3735131" cy="10405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77800" tIns="177800" rIns="177800" bIns="177800" numCol="1" anchor="ctr">
                <a:spAutoFit/>
              </a:bodyPr>
              <a:lstStyle>
                <a:lvl1pPr algn="ctr" defTabSz="1111250">
                  <a:lnSpc>
                    <a:spcPct val="90000"/>
                  </a:lnSpc>
                  <a:spcBef>
                    <a:spcPts val="1000"/>
                  </a:spcBef>
                  <a:defRPr sz="2500"/>
                </a:lvl1pPr>
              </a:lstStyle>
              <a:p>
                <a:r>
                  <a:t>O Deus faz para que eu possa chegar até Ele?</a:t>
                </a:r>
              </a:p>
            </p:txBody>
          </p:sp>
        </p:grpSp>
        <p:grpSp>
          <p:nvGrpSpPr>
            <p:cNvPr id="214" name="Agrupar"/>
            <p:cNvGrpSpPr/>
            <p:nvPr/>
          </p:nvGrpSpPr>
          <p:grpSpPr>
            <a:xfrm>
              <a:off x="0" y="-1"/>
              <a:ext cx="3735132" cy="2064916"/>
              <a:chOff x="0" y="0"/>
              <a:chExt cx="3735130" cy="2064914"/>
            </a:xfrm>
          </p:grpSpPr>
          <p:sp>
            <p:nvSpPr>
              <p:cNvPr id="212" name="Forma"/>
              <p:cNvSpPr/>
              <p:nvPr/>
            </p:nvSpPr>
            <p:spPr>
              <a:xfrm rot="10800000">
                <a:off x="0" y="-1"/>
                <a:ext cx="3735132" cy="20649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7565"/>
                    </a:moveTo>
                    <a:lnTo>
                      <a:pt x="9307" y="7565"/>
                    </a:lnTo>
                    <a:lnTo>
                      <a:pt x="9307" y="5400"/>
                    </a:lnTo>
                    <a:lnTo>
                      <a:pt x="7815" y="5400"/>
                    </a:lnTo>
                    <a:lnTo>
                      <a:pt x="10800" y="0"/>
                    </a:lnTo>
                    <a:lnTo>
                      <a:pt x="13785" y="5400"/>
                    </a:lnTo>
                    <a:lnTo>
                      <a:pt x="12293" y="5400"/>
                    </a:lnTo>
                    <a:lnTo>
                      <a:pt x="12293" y="7565"/>
                    </a:lnTo>
                    <a:lnTo>
                      <a:pt x="21600" y="7565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>
                  <a:alpha val="49999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111250">
                  <a:lnSpc>
                    <a:spcPct val="90000"/>
                  </a:lnSpc>
                  <a:spcBef>
                    <a:spcPts val="700"/>
                  </a:spcBef>
                  <a:defRPr sz="2500"/>
                </a:pPr>
                <a:endParaRPr/>
              </a:p>
            </p:txBody>
          </p:sp>
          <p:sp>
            <p:nvSpPr>
              <p:cNvPr id="213" name="RELIGIÃO DE DEUS"/>
              <p:cNvSpPr txBox="1"/>
              <p:nvPr/>
            </p:nvSpPr>
            <p:spPr>
              <a:xfrm rot="10800000">
                <a:off x="0" y="22779"/>
                <a:ext cx="3735132" cy="67922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77800" tIns="177800" rIns="177800" bIns="177800" numCol="1" anchor="ctr">
                <a:spAutoFit/>
              </a:bodyPr>
              <a:lstStyle>
                <a:lvl1pPr algn="ctr" defTabSz="1111250">
                  <a:lnSpc>
                    <a:spcPct val="90000"/>
                  </a:lnSpc>
                  <a:spcBef>
                    <a:spcPts val="1000"/>
                  </a:spcBef>
                  <a:defRPr sz="2500"/>
                </a:lvl1pPr>
              </a:lstStyle>
              <a:p>
                <a:r>
                  <a:t>RELIGIÃO DE DEUS</a:t>
                </a:r>
              </a:p>
            </p:txBody>
          </p:sp>
        </p:grpSp>
        <p:grpSp>
          <p:nvGrpSpPr>
            <p:cNvPr id="217" name="Agrupar"/>
            <p:cNvGrpSpPr/>
            <p:nvPr/>
          </p:nvGrpSpPr>
          <p:grpSpPr>
            <a:xfrm>
              <a:off x="0" y="724784"/>
              <a:ext cx="3735132" cy="617410"/>
              <a:chOff x="0" y="0"/>
              <a:chExt cx="3735130" cy="617409"/>
            </a:xfrm>
          </p:grpSpPr>
          <p:sp>
            <p:nvSpPr>
              <p:cNvPr id="215" name="Retangular"/>
              <p:cNvSpPr/>
              <p:nvPr/>
            </p:nvSpPr>
            <p:spPr>
              <a:xfrm>
                <a:off x="0" y="-1"/>
                <a:ext cx="3735131" cy="617411"/>
              </a:xfrm>
              <a:prstGeom prst="rect">
                <a:avLst/>
              </a:prstGeom>
              <a:solidFill>
                <a:srgbClr val="CCE1DC">
                  <a:alpha val="90000"/>
                </a:srgbClr>
              </a:solidFill>
              <a:ln w="12700" cap="flat">
                <a:solidFill>
                  <a:srgbClr val="CCE1DC">
                    <a:alpha val="90000"/>
                  </a:srgb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644650">
                  <a:lnSpc>
                    <a:spcPct val="90000"/>
                  </a:lnSpc>
                  <a:spcBef>
                    <a:spcPts val="700"/>
                  </a:spcBef>
                  <a:defRPr sz="3700"/>
                </a:pPr>
                <a:endParaRPr/>
              </a:p>
            </p:txBody>
          </p:sp>
          <p:sp>
            <p:nvSpPr>
              <p:cNvPr id="216" name="FEITO"/>
              <p:cNvSpPr txBox="1"/>
              <p:nvPr/>
            </p:nvSpPr>
            <p:spPr>
              <a:xfrm>
                <a:off x="216153" y="27818"/>
                <a:ext cx="3302824" cy="56177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6990" tIns="46990" rIns="46990" bIns="46990" numCol="1" anchor="ctr">
                <a:spAutoFit/>
              </a:bodyPr>
              <a:lstStyle>
                <a:lvl1pPr algn="ctr" defTabSz="1644650">
                  <a:lnSpc>
                    <a:spcPct val="90000"/>
                  </a:lnSpc>
                  <a:spcBef>
                    <a:spcPts val="1500"/>
                  </a:spcBef>
                  <a:defRPr sz="3700"/>
                </a:lvl1pPr>
              </a:lstStyle>
              <a:p>
                <a:r>
                  <a:t>FEITO</a:t>
                </a:r>
              </a:p>
            </p:txBody>
          </p:sp>
        </p:grpSp>
      </p:grp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itle 1"/>
          <p:cNvSpPr txBox="1">
            <a:spLocks noGrp="1"/>
          </p:cNvSpPr>
          <p:nvPr>
            <p:ph type="title"/>
          </p:nvPr>
        </p:nvSpPr>
        <p:spPr>
          <a:xfrm>
            <a:off x="358487" y="160208"/>
            <a:ext cx="8532012" cy="742951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6. Ponte</a:t>
            </a:r>
          </a:p>
        </p:txBody>
      </p:sp>
      <p:grpSp>
        <p:nvGrpSpPr>
          <p:cNvPr id="223" name="Rectangle 3"/>
          <p:cNvGrpSpPr/>
          <p:nvPr/>
        </p:nvGrpSpPr>
        <p:grpSpPr>
          <a:xfrm>
            <a:off x="656507" y="2105923"/>
            <a:ext cx="2516674" cy="2885446"/>
            <a:chOff x="0" y="0"/>
            <a:chExt cx="2516673" cy="2885444"/>
          </a:xfrm>
        </p:grpSpPr>
        <p:sp>
          <p:nvSpPr>
            <p:cNvPr id="221" name="Retangular"/>
            <p:cNvSpPr/>
            <p:nvPr/>
          </p:nvSpPr>
          <p:spPr>
            <a:xfrm>
              <a:off x="0" y="0"/>
              <a:ext cx="2516674" cy="2885445"/>
            </a:xfrm>
            <a:prstGeom prst="rect">
              <a:avLst/>
            </a:prstGeom>
            <a:solidFill>
              <a:srgbClr val="547C1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2" name="DEUS"/>
            <p:cNvSpPr txBox="1"/>
            <p:nvPr/>
          </p:nvSpPr>
          <p:spPr>
            <a:xfrm>
              <a:off x="45720" y="1115766"/>
              <a:ext cx="2425234" cy="6539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4400">
                  <a:solidFill>
                    <a:srgbClr val="FFFFFF"/>
                  </a:solidFill>
                </a:defRPr>
              </a:lvl1pPr>
            </a:lstStyle>
            <a:p>
              <a:r>
                <a:t>DEUS</a:t>
              </a:r>
            </a:p>
          </p:txBody>
        </p:sp>
      </p:grpSp>
      <p:grpSp>
        <p:nvGrpSpPr>
          <p:cNvPr id="226" name="Rectangle 6"/>
          <p:cNvGrpSpPr/>
          <p:nvPr/>
        </p:nvGrpSpPr>
        <p:grpSpPr>
          <a:xfrm>
            <a:off x="5824177" y="2105923"/>
            <a:ext cx="2516675" cy="2885446"/>
            <a:chOff x="0" y="0"/>
            <a:chExt cx="2516673" cy="2885444"/>
          </a:xfrm>
        </p:grpSpPr>
        <p:sp>
          <p:nvSpPr>
            <p:cNvPr id="224" name="Retangular"/>
            <p:cNvSpPr/>
            <p:nvPr/>
          </p:nvSpPr>
          <p:spPr>
            <a:xfrm>
              <a:off x="0" y="0"/>
              <a:ext cx="2516674" cy="2885445"/>
            </a:xfrm>
            <a:prstGeom prst="rect">
              <a:avLst/>
            </a:prstGeom>
            <a:solidFill>
              <a:srgbClr val="547C1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5" name="HOMEM"/>
            <p:cNvSpPr txBox="1"/>
            <p:nvPr/>
          </p:nvSpPr>
          <p:spPr>
            <a:xfrm>
              <a:off x="45720" y="1115766"/>
              <a:ext cx="2425234" cy="6539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4400">
                  <a:solidFill>
                    <a:srgbClr val="FFFFFF"/>
                  </a:solidFill>
                </a:defRPr>
              </a:lvl1pPr>
            </a:lstStyle>
            <a:p>
              <a:r>
                <a:t>HOMEM</a:t>
              </a:r>
            </a:p>
          </p:txBody>
        </p:sp>
      </p:grpSp>
      <p:sp>
        <p:nvSpPr>
          <p:cNvPr id="227" name="Rectangle 4"/>
          <p:cNvSpPr/>
          <p:nvPr/>
        </p:nvSpPr>
        <p:spPr>
          <a:xfrm>
            <a:off x="3173187" y="3134492"/>
            <a:ext cx="2650997" cy="516639"/>
          </a:xfrm>
          <a:prstGeom prst="rect">
            <a:avLst/>
          </a:prstGeom>
          <a:solidFill>
            <a:srgbClr val="547C1C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8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8" name="TextBox 18"/>
          <p:cNvSpPr txBox="1"/>
          <p:nvPr/>
        </p:nvSpPr>
        <p:spPr>
          <a:xfrm>
            <a:off x="3440084" y="4487402"/>
            <a:ext cx="2194561" cy="392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r>
              <a:t>Morte</a:t>
            </a:r>
          </a:p>
        </p:txBody>
      </p:sp>
      <p:sp>
        <p:nvSpPr>
          <p:cNvPr id="229" name="Rectangle 14"/>
          <p:cNvSpPr/>
          <p:nvPr/>
        </p:nvSpPr>
        <p:spPr>
          <a:xfrm>
            <a:off x="3173187" y="4484387"/>
            <a:ext cx="2650997" cy="516639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8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0" name="Rectangle 7"/>
          <p:cNvSpPr/>
          <p:nvPr/>
        </p:nvSpPr>
        <p:spPr>
          <a:xfrm>
            <a:off x="3173187" y="2095162"/>
            <a:ext cx="2650997" cy="516638"/>
          </a:xfrm>
          <a:prstGeom prst="rect">
            <a:avLst/>
          </a:prstGeom>
          <a:solidFill>
            <a:srgbClr val="0000CC"/>
          </a:solidFill>
          <a:ln w="12700">
            <a:miter lim="400000"/>
          </a:ln>
          <a:effectLst>
            <a:outerShdw dist="25400" dir="5400000" rotWithShape="0">
              <a:srgbClr val="000000"/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1" name="Rectangle 13"/>
          <p:cNvSpPr/>
          <p:nvPr/>
        </p:nvSpPr>
        <p:spPr>
          <a:xfrm>
            <a:off x="4228679" y="1216250"/>
            <a:ext cx="540001" cy="3784777"/>
          </a:xfrm>
          <a:prstGeom prst="rect">
            <a:avLst/>
          </a:prstGeom>
          <a:solidFill>
            <a:srgbClr val="0000CC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2" name="TextBox 2"/>
          <p:cNvSpPr txBox="1"/>
          <p:nvPr/>
        </p:nvSpPr>
        <p:spPr>
          <a:xfrm>
            <a:off x="3454127" y="3164407"/>
            <a:ext cx="2089118" cy="392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00"/>
                </a:solidFill>
              </a:defRPr>
            </a:lvl1pPr>
          </a:lstStyle>
          <a:p>
            <a:r>
              <a:t>Pecado</a:t>
            </a:r>
          </a:p>
        </p:txBody>
      </p:sp>
      <p:sp>
        <p:nvSpPr>
          <p:cNvPr id="233" name="TextBox 16"/>
          <p:cNvSpPr txBox="1"/>
          <p:nvPr/>
        </p:nvSpPr>
        <p:spPr>
          <a:xfrm>
            <a:off x="3454127" y="4504644"/>
            <a:ext cx="2089118" cy="392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00"/>
                </a:solidFill>
              </a:defRPr>
            </a:lvl1pPr>
          </a:lstStyle>
          <a:p>
            <a:r>
              <a:t>Morte</a:t>
            </a:r>
          </a:p>
        </p:txBody>
      </p:sp>
      <p:sp>
        <p:nvSpPr>
          <p:cNvPr id="234" name="Down Arrow 5"/>
          <p:cNvSpPr/>
          <p:nvPr/>
        </p:nvSpPr>
        <p:spPr>
          <a:xfrm>
            <a:off x="4272674" y="3747997"/>
            <a:ext cx="452022" cy="6649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258"/>
                </a:moveTo>
                <a:lnTo>
                  <a:pt x="5400" y="14258"/>
                </a:lnTo>
                <a:lnTo>
                  <a:pt x="5400" y="0"/>
                </a:lnTo>
                <a:lnTo>
                  <a:pt x="16200" y="0"/>
                </a:lnTo>
                <a:lnTo>
                  <a:pt x="16200" y="14258"/>
                </a:lnTo>
                <a:lnTo>
                  <a:pt x="21600" y="14258"/>
                </a:lnTo>
                <a:lnTo>
                  <a:pt x="10800" y="216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5" name="TextBox 20"/>
          <p:cNvSpPr txBox="1"/>
          <p:nvPr/>
        </p:nvSpPr>
        <p:spPr>
          <a:xfrm>
            <a:off x="3350869" y="2088078"/>
            <a:ext cx="2295632" cy="444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 b="1">
                <a:solidFill>
                  <a:srgbClr val="FFFFFF"/>
                </a:solidFill>
              </a:defRPr>
            </a:lvl1pPr>
          </a:lstStyle>
          <a:p>
            <a:r>
              <a:t>JESUS CRISTO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  <p:bldP spid="229" grpId="0" animBg="1" advAuto="0"/>
      <p:bldP spid="229" grpId="1" animBg="1" advAuto="0"/>
      <p:bldP spid="230" grpId="0" animBg="1" advAuto="0"/>
      <p:bldP spid="231" grpId="0" animBg="1" advAuto="0"/>
      <p:bldP spid="232" grpId="0" animBg="1" advAuto="0"/>
      <p:bldP spid="232" grpId="1" animBg="1" advAuto="0"/>
      <p:bldP spid="233" grpId="0" animBg="1" advAuto="0"/>
      <p:bldP spid="233" grpId="1" animBg="1" advAuto="0"/>
      <p:bldP spid="234" grpId="0" animBg="1" advAuto="0"/>
      <p:bldP spid="234" grpId="1" animBg="1" advAuto="0"/>
      <p:bldP spid="235" grpId="0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itle 1"/>
          <p:cNvSpPr txBox="1">
            <a:spLocks noGrp="1"/>
          </p:cNvSpPr>
          <p:nvPr>
            <p:ph type="title"/>
          </p:nvPr>
        </p:nvSpPr>
        <p:spPr>
          <a:xfrm>
            <a:off x="358487" y="160208"/>
            <a:ext cx="8532012" cy="742951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7. Gráfico: João 3:16</a:t>
            </a:r>
          </a:p>
        </p:txBody>
      </p:sp>
      <p:pic>
        <p:nvPicPr>
          <p:cNvPr id="238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424" y="1219200"/>
            <a:ext cx="7818496" cy="36670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itle 1"/>
          <p:cNvSpPr txBox="1">
            <a:spLocks noGrp="1"/>
          </p:cNvSpPr>
          <p:nvPr>
            <p:ph type="title"/>
          </p:nvPr>
        </p:nvSpPr>
        <p:spPr>
          <a:xfrm>
            <a:off x="358487" y="171450"/>
            <a:ext cx="8532012" cy="742950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8. ENCONTRO DE AMIGOS</a:t>
            </a:r>
          </a:p>
        </p:txBody>
      </p:sp>
      <p:pic>
        <p:nvPicPr>
          <p:cNvPr id="241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313" y="1047750"/>
            <a:ext cx="5787541" cy="38523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OMO EVANGELIZAR?"/>
          <p:cNvSpPr txBox="1">
            <a:spLocks noGrp="1"/>
          </p:cNvSpPr>
          <p:nvPr>
            <p:ph type="title"/>
          </p:nvPr>
        </p:nvSpPr>
        <p:spPr>
          <a:xfrm>
            <a:off x="600253" y="1922624"/>
            <a:ext cx="7620001" cy="857251"/>
          </a:xfrm>
          <a:prstGeom prst="rect">
            <a:avLst/>
          </a:prstGeom>
        </p:spPr>
        <p:txBody>
          <a:bodyPr/>
          <a:lstStyle/>
          <a:p>
            <a:r>
              <a:t>COMO EVANGELIZAR?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Box 4"/>
          <p:cNvSpPr txBox="1"/>
          <p:nvPr/>
        </p:nvSpPr>
        <p:spPr>
          <a:xfrm rot="5400000">
            <a:off x="7008650" y="1649762"/>
            <a:ext cx="3595524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Como evangelizar</a:t>
            </a:r>
          </a:p>
        </p:txBody>
      </p:sp>
      <p:sp>
        <p:nvSpPr>
          <p:cNvPr id="246" name="TextBox 3"/>
          <p:cNvSpPr txBox="1"/>
          <p:nvPr/>
        </p:nvSpPr>
        <p:spPr>
          <a:xfrm>
            <a:off x="373803" y="433916"/>
            <a:ext cx="7374296" cy="3700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marL="360363" indent="-360363">
              <a:lnSpc>
                <a:spcPct val="150000"/>
              </a:lnSpc>
              <a:buClr>
                <a:srgbClr val="008080"/>
              </a:buClr>
              <a:buSzPct val="70000"/>
              <a:buAutoNum type="arabicPeriod"/>
              <a:defRPr sz="3600"/>
            </a:pPr>
            <a:r>
              <a:t>Insira seu </a:t>
            </a:r>
            <a:r>
              <a:rPr b="1">
                <a:solidFill>
                  <a:srgbClr val="006060"/>
                </a:solidFill>
              </a:rPr>
              <a:t>testemunho</a:t>
            </a:r>
            <a:r>
              <a:t> ao evangelizar</a:t>
            </a:r>
          </a:p>
          <a:p>
            <a:pPr marL="360363" indent="-360363">
              <a:lnSpc>
                <a:spcPct val="150000"/>
              </a:lnSpc>
              <a:buClr>
                <a:srgbClr val="008080"/>
              </a:buClr>
              <a:buSzPct val="70000"/>
              <a:buAutoNum type="arabicPeriod"/>
              <a:defRPr sz="3600"/>
            </a:pPr>
            <a:r>
              <a:t>Seja ouvido, </a:t>
            </a:r>
            <a:r>
              <a:rPr b="1">
                <a:solidFill>
                  <a:srgbClr val="006060"/>
                </a:solidFill>
              </a:rPr>
              <a:t>ouvindo</a:t>
            </a:r>
            <a:r>
              <a:t> com atenção</a:t>
            </a:r>
          </a:p>
          <a:p>
            <a:pPr marL="360363" indent="-360363">
              <a:lnSpc>
                <a:spcPct val="150000"/>
              </a:lnSpc>
              <a:buClr>
                <a:srgbClr val="008080"/>
              </a:buClr>
              <a:buSzPct val="70000"/>
              <a:buAutoNum type="arabicPeriod"/>
              <a:defRPr sz="3600"/>
            </a:pPr>
            <a:r>
              <a:t>Você vai falar de uma pessoa – </a:t>
            </a:r>
            <a:r>
              <a:rPr b="1">
                <a:solidFill>
                  <a:srgbClr val="006060"/>
                </a:solidFill>
              </a:rPr>
              <a:t>Jesus</a:t>
            </a:r>
          </a:p>
          <a:p>
            <a:pPr marL="360363" indent="-360363">
              <a:lnSpc>
                <a:spcPct val="150000"/>
              </a:lnSpc>
              <a:buClr>
                <a:srgbClr val="008080"/>
              </a:buClr>
              <a:buSzPct val="70000"/>
              <a:buAutoNum type="arabicPeriod"/>
              <a:defRPr sz="3600"/>
            </a:pPr>
            <a:r>
              <a:t>Enfatize o </a:t>
            </a:r>
            <a:r>
              <a:rPr b="1">
                <a:solidFill>
                  <a:srgbClr val="006060"/>
                </a:solidFill>
              </a:rPr>
              <a:t>amor de Deus</a:t>
            </a:r>
          </a:p>
          <a:p>
            <a:pPr marL="360363" indent="-360363">
              <a:lnSpc>
                <a:spcPct val="150000"/>
              </a:lnSpc>
              <a:buClr>
                <a:srgbClr val="008080"/>
              </a:buClr>
              <a:buSzPct val="70000"/>
              <a:buAutoNum type="arabicPeriod"/>
              <a:defRPr sz="3600" b="1">
                <a:solidFill>
                  <a:srgbClr val="006060"/>
                </a:solidFill>
              </a:defRPr>
            </a:pPr>
            <a:r>
              <a:t>Não complique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icture 4" descr="Picture 4"/>
          <p:cNvPicPr>
            <a:picLocks noChangeAspect="1"/>
          </p:cNvPicPr>
          <p:nvPr/>
        </p:nvPicPr>
        <p:blipFill>
          <a:blip r:embed="rId2"/>
          <a:srcRect l="21875" r="932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extBox 2"/>
          <p:cNvSpPr txBox="1"/>
          <p:nvPr/>
        </p:nvSpPr>
        <p:spPr>
          <a:xfrm>
            <a:off x="5998518" y="109112"/>
            <a:ext cx="3012491" cy="1734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4000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Evangelismo</a:t>
            </a:r>
          </a:p>
          <a:p>
            <a:pPr algn="r">
              <a:defRPr sz="5400"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INDO</a:t>
            </a:r>
          </a:p>
          <a:p>
            <a:pPr algn="r">
              <a:defRPr sz="2000"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(parte 2)</a:t>
            </a:r>
          </a:p>
        </p:txBody>
      </p:sp>
      <p:sp>
        <p:nvSpPr>
          <p:cNvPr id="147" name="TextBox 3"/>
          <p:cNvSpPr txBox="1"/>
          <p:nvPr/>
        </p:nvSpPr>
        <p:spPr>
          <a:xfrm>
            <a:off x="116963" y="4508191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r>
              <a:t>AULA 3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6" descr="Picture 6"/>
          <p:cNvPicPr>
            <a:picLocks noChangeAspect="1"/>
          </p:cNvPicPr>
          <p:nvPr/>
        </p:nvPicPr>
        <p:blipFill>
          <a:blip r:embed="rId2"/>
          <a:srcRect l="11393"/>
          <a:stretch>
            <a:fillRect/>
          </a:stretch>
        </p:blipFill>
        <p:spPr>
          <a:xfrm>
            <a:off x="0" y="1725081"/>
            <a:ext cx="4263500" cy="3418418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TextBox 2"/>
          <p:cNvSpPr txBox="1"/>
          <p:nvPr/>
        </p:nvSpPr>
        <p:spPr>
          <a:xfrm>
            <a:off x="4099138" y="105829"/>
            <a:ext cx="4205100" cy="9478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6600"/>
            </a:lvl1pPr>
          </a:lstStyle>
          <a:p>
            <a:r>
              <a:t>Métodos de</a:t>
            </a:r>
          </a:p>
        </p:txBody>
      </p:sp>
      <p:sp>
        <p:nvSpPr>
          <p:cNvPr id="151" name="TextBox 3"/>
          <p:cNvSpPr txBox="1"/>
          <p:nvPr/>
        </p:nvSpPr>
        <p:spPr>
          <a:xfrm>
            <a:off x="2705877" y="1217674"/>
            <a:ext cx="5672949" cy="1173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8500" b="1">
                <a:solidFill>
                  <a:srgbClr val="17627E"/>
                </a:solidFill>
              </a:defRPr>
            </a:lvl1pPr>
          </a:lstStyle>
          <a:p>
            <a:r>
              <a:t>Evangelismo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1"/>
          <p:cNvSpPr txBox="1">
            <a:spLocks noGrp="1"/>
          </p:cNvSpPr>
          <p:nvPr>
            <p:ph type="title"/>
          </p:nvPr>
        </p:nvSpPr>
        <p:spPr>
          <a:xfrm>
            <a:off x="358487" y="160208"/>
            <a:ext cx="8532012" cy="742951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1. Testemunho pessoal - Justificativa:</a:t>
            </a:r>
          </a:p>
        </p:txBody>
      </p:sp>
      <p:pic>
        <p:nvPicPr>
          <p:cNvPr id="154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537" y="1085132"/>
            <a:ext cx="8790196" cy="42323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aracterísticas…"/>
          <p:cNvSpPr txBox="1">
            <a:spLocks noGrp="1"/>
          </p:cNvSpPr>
          <p:nvPr>
            <p:ph type="title"/>
          </p:nvPr>
        </p:nvSpPr>
        <p:spPr>
          <a:xfrm>
            <a:off x="123108" y="205978"/>
            <a:ext cx="8183468" cy="4950910"/>
          </a:xfrm>
          <a:prstGeom prst="rect">
            <a:avLst/>
          </a:prstGeom>
        </p:spPr>
        <p:txBody>
          <a:bodyPr/>
          <a:lstStyle/>
          <a:p>
            <a:pPr algn="just" defTabSz="402336">
              <a:defRPr sz="4048" b="1" spc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1743455" lvl="1" indent="-1542288" algn="just" defTabSz="402336">
              <a:buSzPct val="100000"/>
              <a:defRPr sz="4048" b="1" spc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Características</a:t>
            </a:r>
          </a:p>
          <a:p>
            <a:pPr algn="just" defTabSz="402336">
              <a:defRPr sz="4048" b="1" spc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972311" indent="-771144" algn="just" defTabSz="402336">
              <a:buSzPct val="100000"/>
              <a:buFont typeface="Symbol"/>
              <a:defRPr sz="4048" b="1" spc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b="0"/>
              <a:t>Breve (por volta de 5 minutos);</a:t>
            </a:r>
          </a:p>
          <a:p>
            <a:pPr marL="972311" indent="-771144" algn="just" defTabSz="402336">
              <a:buSzPct val="100000"/>
              <a:buFont typeface="Symbol"/>
              <a:defRPr sz="4048" b="1" spc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b="0"/>
              <a:t>Objetivo, simples e claro;</a:t>
            </a:r>
          </a:p>
          <a:p>
            <a:pPr marL="972311" indent="-771144" algn="just" defTabSz="402336">
              <a:buSzPct val="100000"/>
              <a:buFont typeface="Symbol"/>
              <a:defRPr sz="4048" b="1" spc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b="0"/>
              <a:t>Com início, meio e fim;</a:t>
            </a:r>
          </a:p>
          <a:p>
            <a:pPr marL="972311" indent="-771144" algn="just" defTabSz="402336">
              <a:buSzPct val="100000"/>
              <a:buFont typeface="Symbol"/>
              <a:defRPr sz="4048" b="1" spc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b="0"/>
              <a:t>Com o antes, a conversão e o depois.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Vantagens de se preparar um testemunho de 5 minutos…"/>
          <p:cNvSpPr txBox="1"/>
          <p:nvPr/>
        </p:nvSpPr>
        <p:spPr>
          <a:xfrm>
            <a:off x="12224" y="157362"/>
            <a:ext cx="8331604" cy="4828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1371600" lvl="1" indent="-1143000" algn="just" defTabSz="457200">
              <a:buSzPct val="100000"/>
              <a:buAutoNum type="arabicPeriod" startAt="3"/>
              <a:defRPr sz="3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Vantagens de se preparar um testemunho de 5 minutos</a:t>
            </a:r>
          </a:p>
          <a:p>
            <a:pPr algn="just" defTabSz="457200"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800100" indent="-571500" algn="just" defTabSz="457200">
              <a:buSzPct val="100000"/>
              <a:buFont typeface="Symbol"/>
              <a:buChar char="·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O testemunho curto e bem organizado é mais eficiente do o que inclui muita informação e tira a atenção do principal: compromisso com Cristo;</a:t>
            </a:r>
          </a:p>
          <a:p>
            <a:pPr marL="800100" indent="-571500" algn="just" defTabSz="457200">
              <a:buSzPct val="100000"/>
              <a:buFont typeface="Symbol"/>
              <a:buChar char="·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Apresenta Cristo de uma forma empírica, pessoal e convincente;</a:t>
            </a:r>
          </a:p>
          <a:p>
            <a:pPr marL="800100" indent="-571500" algn="just" defTabSz="457200">
              <a:buSzPct val="100000"/>
              <a:buFont typeface="Symbol"/>
              <a:buChar char="·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É uma ferramenta igualmente eficiente em grandes e pequenos grupos.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O que fazer para escrevê-lo…"/>
          <p:cNvSpPr txBox="1"/>
          <p:nvPr/>
        </p:nvSpPr>
        <p:spPr>
          <a:xfrm>
            <a:off x="207792" y="514666"/>
            <a:ext cx="8183744" cy="39651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1371600" lvl="1" indent="-1143000" algn="just" defTabSz="457200">
              <a:buSzPct val="100000"/>
              <a:buAutoNum type="arabicPeriod" startAt="4"/>
              <a:defRPr sz="3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O que fazer para escrevê-lo</a:t>
            </a:r>
          </a:p>
          <a:p>
            <a:pPr algn="just" defTabSz="457200"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800100" indent="-571500" algn="just" defTabSz="457200">
              <a:buSzPct val="100000"/>
              <a:buFont typeface="Symbol"/>
              <a:buChar char="·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Pedir a Deus unção e orientação;</a:t>
            </a:r>
          </a:p>
          <a:p>
            <a:pPr marL="800100" indent="-571500" algn="just" defTabSz="457200">
              <a:buSzPct val="100000"/>
              <a:buFont typeface="Symbol"/>
              <a:buChar char="·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Prepará-lo tendo em mente compartilhá-lo em grupo ou individualmente;</a:t>
            </a:r>
          </a:p>
          <a:p>
            <a:pPr marL="800100" indent="-571500" algn="just" defTabSz="457200">
              <a:buSzPct val="100000"/>
              <a:buFont typeface="Symbol"/>
              <a:buChar char="·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Ater-se ao tempo determinado;</a:t>
            </a:r>
          </a:p>
          <a:p>
            <a:pPr marL="800100" indent="-571500" algn="just" defTabSz="457200">
              <a:buSzPct val="100000"/>
              <a:buFont typeface="Symbol"/>
              <a:buChar char="·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Ser sincero, não dando a entender que Jesus remove todos os problemas;</a:t>
            </a:r>
          </a:p>
          <a:p>
            <a:pPr marL="800100" indent="-571500" algn="just" defTabSz="457200">
              <a:buSzPct val="100000"/>
              <a:buFont typeface="Symbol"/>
              <a:buChar char="·"/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Considerar o tipo de audiência.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O que não fazer…"/>
          <p:cNvSpPr txBox="1"/>
          <p:nvPr/>
        </p:nvSpPr>
        <p:spPr>
          <a:xfrm>
            <a:off x="78987" y="373262"/>
            <a:ext cx="8280487" cy="4396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1371600" lvl="1" indent="-1143000" algn="just" defTabSz="457200">
              <a:buSzPct val="100000"/>
              <a:buAutoNum type="arabicPeriod" startAt="5"/>
              <a:defRPr sz="3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O que não fazer</a:t>
            </a:r>
          </a:p>
          <a:p>
            <a:pPr algn="just" defTabSz="457200"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800100" indent="-571500" algn="just" defTabSz="457200">
              <a:buSzPct val="100000"/>
              <a:buFont typeface="Symbol"/>
              <a:buChar char="·"/>
              <a:tabLst>
                <a:tab pos="457200" algn="l"/>
              </a:tabLst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Opinar sobre igrejas, organizações e pessoas;</a:t>
            </a:r>
          </a:p>
          <a:p>
            <a:pPr marL="800100" indent="-571500" algn="just" defTabSz="457200">
              <a:buSzPct val="100000"/>
              <a:buFont typeface="Symbol"/>
              <a:buChar char="·"/>
              <a:tabLst>
                <a:tab pos="457200" algn="l"/>
              </a:tabLst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Mencionar denominações;</a:t>
            </a:r>
          </a:p>
          <a:p>
            <a:pPr marL="800100" indent="-571500" algn="just" defTabSz="457200">
              <a:buSzPct val="100000"/>
              <a:buFont typeface="Symbol"/>
              <a:buChar char="·"/>
              <a:tabLst>
                <a:tab pos="457200" algn="l"/>
              </a:tabLst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Pregar;</a:t>
            </a:r>
          </a:p>
          <a:p>
            <a:pPr marL="800100" indent="-571500" algn="just" defTabSz="457200">
              <a:buSzPct val="100000"/>
              <a:buFont typeface="Symbol"/>
              <a:buChar char="·"/>
              <a:tabLst>
                <a:tab pos="457200" algn="l"/>
              </a:tabLst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Usar termos vagos (alegre, transformado) sem explicar;</a:t>
            </a:r>
          </a:p>
          <a:p>
            <a:pPr marL="800100" indent="-571500" algn="just" defTabSz="457200">
              <a:buSzPct val="100000"/>
              <a:buFont typeface="Symbol"/>
              <a:buChar char="·"/>
              <a:tabLst>
                <a:tab pos="457200" algn="l"/>
              </a:tabLst>
              <a:defRPr sz="3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Usar termos bíblicos (salvo, pecado) sem explicar.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Apresentação na tela (16:9)</PresentationFormat>
  <Slides>26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27" baseType="lpstr">
      <vt:lpstr>Adjacency</vt:lpstr>
      <vt:lpstr>Apresentação do PowerPoint</vt:lpstr>
      <vt:lpstr>Apresentação do PowerPoint</vt:lpstr>
      <vt:lpstr>Apresentação do PowerPoint</vt:lpstr>
      <vt:lpstr>Apresentação do PowerPoint</vt:lpstr>
      <vt:lpstr>1. Testemunho pessoal - Justificativa:</vt:lpstr>
      <vt:lpstr> Características  Breve (por volta de 5 minutos); Objetivo, simples e claro; Com início, meio e fim; Com o antes, a conversão e o depois.</vt:lpstr>
      <vt:lpstr>Apresentação do PowerPoint</vt:lpstr>
      <vt:lpstr>Apresentação do PowerPoint</vt:lpstr>
      <vt:lpstr>Apresentação do PowerPoint</vt:lpstr>
      <vt:lpstr>Apresentação do PowerPoint</vt:lpstr>
      <vt:lpstr>MODELOS DE APRESENTAÇÃO DO EVANGELHO:</vt:lpstr>
      <vt:lpstr>The 4 Points (Os 4 Pontos)</vt:lpstr>
      <vt:lpstr>The 4 Points (Os 4 Pontos)</vt:lpstr>
      <vt:lpstr>3. Plano de Salvação</vt:lpstr>
      <vt:lpstr>4. Quatro Leis Espirituais</vt:lpstr>
      <vt:lpstr>Quatro Leis Espirituais</vt:lpstr>
      <vt:lpstr>Quatro Leis Espirituais</vt:lpstr>
      <vt:lpstr>Quatro Leis Espirituais</vt:lpstr>
      <vt:lpstr>Quatro Leis Espirituais</vt:lpstr>
      <vt:lpstr>Quatro Leis Espirituais - Conclusão</vt:lpstr>
      <vt:lpstr>5. Duas Religiões (Fazer X Feito)</vt:lpstr>
      <vt:lpstr>6. Ponte</vt:lpstr>
      <vt:lpstr>7. Gráfico: João 3:16</vt:lpstr>
      <vt:lpstr>8. ENCONTRO DE AMIGOS</vt:lpstr>
      <vt:lpstr>COMO EVANGELIZAR?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Leidivone Caetano</cp:lastModifiedBy>
  <cp:revision>1</cp:revision>
  <dcterms:modified xsi:type="dcterms:W3CDTF">2023-05-10T09:28:43Z</dcterms:modified>
</cp:coreProperties>
</file>